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Lst>
  <p:sldSz cx="9144000" cy="6858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184" d="100"/>
          <a:sy n="184" d="100"/>
        </p:scale>
        <p:origin x="-1944" y="-50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3B81AE95-778E-4281-80A3-BE5ACBE22CD0}" type="datetimeFigureOut">
              <a:rPr lang="es-PE" smtClean="0"/>
              <a:t>19/05/2023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1646559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B81AE95-778E-4281-80A3-BE5ACBE22CD0}" type="datetimeFigureOut">
              <a:rPr lang="es-PE" smtClean="0"/>
              <a:t>19/05/2023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3189818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B81AE95-778E-4281-80A3-BE5ACBE22CD0}" type="datetimeFigureOut">
              <a:rPr lang="es-PE" smtClean="0"/>
              <a:t>19/05/2023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619144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B81AE95-778E-4281-80A3-BE5ACBE22CD0}" type="datetimeFigureOut">
              <a:rPr lang="es-PE" smtClean="0"/>
              <a:t>19/05/2023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35774703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3B81AE95-778E-4281-80A3-BE5ACBE22CD0}" type="datetimeFigureOut">
              <a:rPr lang="es-PE" smtClean="0"/>
              <a:t>19/05/2023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512062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3B81AE95-778E-4281-80A3-BE5ACBE22CD0}" type="datetimeFigureOut">
              <a:rPr lang="es-PE" smtClean="0"/>
              <a:t>19/05/2023</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520712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29842" y="2505075"/>
            <a:ext cx="3868340"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4629150" y="2505075"/>
            <a:ext cx="3887391"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3B81AE95-778E-4281-80A3-BE5ACBE22CD0}" type="datetimeFigureOut">
              <a:rPr lang="es-PE" smtClean="0"/>
              <a:t>19/05/2023</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2152183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3B81AE95-778E-4281-80A3-BE5ACBE22CD0}" type="datetimeFigureOut">
              <a:rPr lang="es-PE" smtClean="0"/>
              <a:t>19/05/2023</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1808276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81AE95-778E-4281-80A3-BE5ACBE22CD0}" type="datetimeFigureOut">
              <a:rPr lang="es-PE" smtClean="0"/>
              <a:t>19/05/2023</a:t>
            </a:fld>
            <a:endParaRPr lang="es-PE"/>
          </a:p>
        </p:txBody>
      </p:sp>
      <p:sp>
        <p:nvSpPr>
          <p:cNvPr id="3" name="Footer Placeholder 2"/>
          <p:cNvSpPr>
            <a:spLocks noGrp="1"/>
          </p:cNvSpPr>
          <p:nvPr>
            <p:ph type="ftr" sz="quarter" idx="11"/>
          </p:nvPr>
        </p:nvSpPr>
        <p:spPr/>
        <p:txBody>
          <a:bodyPr/>
          <a:lstStyle/>
          <a:p>
            <a:endParaRPr lang="es-PE"/>
          </a:p>
        </p:txBody>
      </p:sp>
      <p:sp>
        <p:nvSpPr>
          <p:cNvPr id="4" name="Slide Number Placeholder 3"/>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1112502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B81AE95-778E-4281-80A3-BE5ACBE22CD0}" type="datetimeFigureOut">
              <a:rPr lang="es-PE" smtClean="0"/>
              <a:t>19/05/2023</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2385153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B81AE95-778E-4281-80A3-BE5ACBE22CD0}" type="datetimeFigureOut">
              <a:rPr lang="es-PE" smtClean="0"/>
              <a:t>19/05/2023</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745113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81AE95-778E-4281-80A3-BE5ACBE22CD0}" type="datetimeFigureOut">
              <a:rPr lang="es-PE" smtClean="0"/>
              <a:t>19/05/2023</a:t>
            </a:fld>
            <a:endParaRPr lang="es-PE"/>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322B8C-32B6-4B46-8D6C-9F9D84297F8D}" type="slidenum">
              <a:rPr lang="es-PE" smtClean="0"/>
              <a:t>‹Nº›</a:t>
            </a:fld>
            <a:endParaRPr lang="es-PE"/>
          </a:p>
        </p:txBody>
      </p:sp>
    </p:spTree>
    <p:extLst>
      <p:ext uri="{BB962C8B-B14F-4D97-AF65-F5344CB8AC3E}">
        <p14:creationId xmlns:p14="http://schemas.microsoft.com/office/powerpoint/2010/main" val="15315796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B5F7E30F-3F82-4734-BA7E-40ACF80AE02D}"/>
              </a:ext>
            </a:extLst>
          </p:cNvPr>
          <p:cNvSpPr/>
          <p:nvPr/>
        </p:nvSpPr>
        <p:spPr>
          <a:xfrm>
            <a:off x="0" y="0"/>
            <a:ext cx="4572000" cy="685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5" name="Rectángulo 4">
            <a:extLst>
              <a:ext uri="{FF2B5EF4-FFF2-40B4-BE49-F238E27FC236}">
                <a16:creationId xmlns:a16="http://schemas.microsoft.com/office/drawing/2014/main" id="{3E8DF8B6-4C64-482E-B86F-83F76050FDF4}"/>
              </a:ext>
            </a:extLst>
          </p:cNvPr>
          <p:cNvSpPr/>
          <p:nvPr/>
        </p:nvSpPr>
        <p:spPr>
          <a:xfrm>
            <a:off x="4572000" y="0"/>
            <a:ext cx="4572000" cy="685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pic>
        <p:nvPicPr>
          <p:cNvPr id="11" name="Imagen 10">
            <a:extLst>
              <a:ext uri="{FF2B5EF4-FFF2-40B4-BE49-F238E27FC236}">
                <a16:creationId xmlns:a16="http://schemas.microsoft.com/office/drawing/2014/main" id="{BBBF98C1-EAEA-4E5D-A629-8007D74ACF18}"/>
              </a:ext>
            </a:extLst>
          </p:cNvPr>
          <p:cNvPicPr>
            <a:picLocks noChangeAspect="1"/>
          </p:cNvPicPr>
          <p:nvPr/>
        </p:nvPicPr>
        <p:blipFill>
          <a:blip r:embed="rId2"/>
          <a:stretch>
            <a:fillRect/>
          </a:stretch>
        </p:blipFill>
        <p:spPr>
          <a:xfrm>
            <a:off x="4586931" y="16683"/>
            <a:ext cx="4590288" cy="6858000"/>
          </a:xfrm>
          <a:prstGeom prst="rect">
            <a:avLst/>
          </a:prstGeom>
        </p:spPr>
      </p:pic>
      <p:sp>
        <p:nvSpPr>
          <p:cNvPr id="8" name="CuadroTexto 7">
            <a:extLst>
              <a:ext uri="{FF2B5EF4-FFF2-40B4-BE49-F238E27FC236}">
                <a16:creationId xmlns:a16="http://schemas.microsoft.com/office/drawing/2014/main" id="{EE642C3A-D695-4BEF-AB69-9100D0C63251}"/>
              </a:ext>
            </a:extLst>
          </p:cNvPr>
          <p:cNvSpPr txBox="1"/>
          <p:nvPr/>
        </p:nvSpPr>
        <p:spPr>
          <a:xfrm>
            <a:off x="5160651" y="2971340"/>
            <a:ext cx="3394697" cy="338554"/>
          </a:xfrm>
          <a:prstGeom prst="rect">
            <a:avLst/>
          </a:prstGeom>
          <a:noFill/>
        </p:spPr>
        <p:txBody>
          <a:bodyPr wrap="square" rtlCol="0">
            <a:spAutoFit/>
          </a:bodyPr>
          <a:lstStyle/>
          <a:p>
            <a:pPr algn="ctr"/>
            <a:r>
              <a:rPr lang="es-MX" sz="1600" b="1" dirty="0">
                <a:latin typeface="Swis721 Blk BT" panose="020B0904030502020204" pitchFamily="34" charset="0"/>
              </a:rPr>
              <a:t>BATALLA DE ARCOPUNCO</a:t>
            </a:r>
            <a:endParaRPr lang="es-PE" sz="1600" b="1" dirty="0">
              <a:latin typeface="Swis721 Blk BT" panose="020B0904030502020204" pitchFamily="34" charset="0"/>
            </a:endParaRPr>
          </a:p>
        </p:txBody>
      </p:sp>
      <p:sp>
        <p:nvSpPr>
          <p:cNvPr id="13" name="CuadroTexto 12">
            <a:extLst>
              <a:ext uri="{FF2B5EF4-FFF2-40B4-BE49-F238E27FC236}">
                <a16:creationId xmlns:a16="http://schemas.microsoft.com/office/drawing/2014/main" id="{D40BBFDF-F0AB-4DAA-AA00-D190C2D0199C}"/>
              </a:ext>
            </a:extLst>
          </p:cNvPr>
          <p:cNvSpPr txBox="1"/>
          <p:nvPr/>
        </p:nvSpPr>
        <p:spPr>
          <a:xfrm>
            <a:off x="5175583" y="93319"/>
            <a:ext cx="3394697" cy="646331"/>
          </a:xfrm>
          <a:prstGeom prst="rect">
            <a:avLst/>
          </a:prstGeom>
          <a:noFill/>
        </p:spPr>
        <p:txBody>
          <a:bodyPr wrap="square" rtlCol="0">
            <a:spAutoFit/>
          </a:bodyPr>
          <a:lstStyle/>
          <a:p>
            <a:pPr algn="ctr"/>
            <a:r>
              <a:rPr lang="es-MX" sz="2400" b="1" dirty="0"/>
              <a:t>CENTRO CULTURAL</a:t>
            </a:r>
          </a:p>
          <a:p>
            <a:pPr algn="ctr"/>
            <a:r>
              <a:rPr lang="es-MX" sz="1200" b="1" dirty="0"/>
              <a:t>MANUEL H. CISNEROS ZAVALETA</a:t>
            </a:r>
            <a:endParaRPr lang="es-PE" sz="1200" b="1" dirty="0"/>
          </a:p>
        </p:txBody>
      </p:sp>
      <p:pic>
        <p:nvPicPr>
          <p:cNvPr id="9" name="Imagen 8">
            <a:extLst>
              <a:ext uri="{FF2B5EF4-FFF2-40B4-BE49-F238E27FC236}">
                <a16:creationId xmlns:a16="http://schemas.microsoft.com/office/drawing/2014/main" id="{CE29BAB6-51F7-484D-B9CF-2A9F4AAC01B4}"/>
              </a:ext>
            </a:extLst>
          </p:cNvPr>
          <p:cNvPicPr>
            <a:picLocks noChangeAspect="1"/>
          </p:cNvPicPr>
          <p:nvPr/>
        </p:nvPicPr>
        <p:blipFill>
          <a:blip r:embed="rId3">
            <a:alphaModFix amt="50000"/>
            <a:extLst>
              <a:ext uri="{28A0092B-C50C-407E-A947-70E740481C1C}">
                <a14:useLocalDpi xmlns:a14="http://schemas.microsoft.com/office/drawing/2010/main" val="0"/>
              </a:ext>
            </a:extLst>
          </a:blip>
          <a:stretch>
            <a:fillRect/>
          </a:stretch>
        </p:blipFill>
        <p:spPr>
          <a:xfrm>
            <a:off x="-7310" y="33366"/>
            <a:ext cx="4593104" cy="6858000"/>
          </a:xfrm>
          <a:prstGeom prst="rect">
            <a:avLst/>
          </a:prstGeom>
        </p:spPr>
      </p:pic>
      <p:sp>
        <p:nvSpPr>
          <p:cNvPr id="14" name="CuadroTexto 13">
            <a:extLst>
              <a:ext uri="{FF2B5EF4-FFF2-40B4-BE49-F238E27FC236}">
                <a16:creationId xmlns:a16="http://schemas.microsoft.com/office/drawing/2014/main" id="{3D85AFDF-8359-4BCE-B209-5DED75A6F309}"/>
              </a:ext>
            </a:extLst>
          </p:cNvPr>
          <p:cNvSpPr txBox="1"/>
          <p:nvPr/>
        </p:nvSpPr>
        <p:spPr>
          <a:xfrm>
            <a:off x="4831116" y="5172905"/>
            <a:ext cx="4067562" cy="1569660"/>
          </a:xfrm>
          <a:prstGeom prst="rect">
            <a:avLst/>
          </a:prstGeom>
          <a:noFill/>
        </p:spPr>
        <p:txBody>
          <a:bodyPr wrap="square" rtlCol="0">
            <a:spAutoFit/>
          </a:bodyPr>
          <a:lstStyle/>
          <a:p>
            <a:pPr algn="just"/>
            <a:r>
              <a:rPr lang="es-MX" sz="1200" b="0" i="0" dirty="0">
                <a:solidFill>
                  <a:srgbClr val="1D2129"/>
                </a:solidFill>
                <a:effectLst/>
                <a:latin typeface="Arial" panose="020B0604020202020204" pitchFamily="34" charset="0"/>
                <a:cs typeface="Arial" panose="020B0604020202020204" pitchFamily="34" charset="0"/>
              </a:rPr>
              <a:t>Un 18 de marzo de 1812 ocurrió la batalla de Arcopunco. Los pueblos de Ambo, Huánuco, Huamalíes y Pachitea, sublevados en la rebelión de Huánuco iniciada el 22 de febrero de aquel mismo año, se enfrentaron a las fuerzas realistas armadas y dirigidas por el intendente José González de Prada. La derrota de los insurrectos significó el final de la rebelión que fuera iniciada por el prócer huanuqueño Juan José Crespo y Castillo.</a:t>
            </a:r>
            <a:endParaRPr lang="es-MX" sz="1200" dirty="0">
              <a:latin typeface="Arial" panose="020B0604020202020204" pitchFamily="34" charset="0"/>
              <a:cs typeface="Arial" panose="020B0604020202020204" pitchFamily="34" charset="0"/>
            </a:endParaRPr>
          </a:p>
        </p:txBody>
      </p:sp>
      <p:sp>
        <p:nvSpPr>
          <p:cNvPr id="17" name="CuadroTexto 16">
            <a:extLst>
              <a:ext uri="{FF2B5EF4-FFF2-40B4-BE49-F238E27FC236}">
                <a16:creationId xmlns:a16="http://schemas.microsoft.com/office/drawing/2014/main" id="{97953E87-119C-43C4-B8C0-6FA5DE00F17C}"/>
              </a:ext>
            </a:extLst>
          </p:cNvPr>
          <p:cNvSpPr txBox="1"/>
          <p:nvPr/>
        </p:nvSpPr>
        <p:spPr>
          <a:xfrm>
            <a:off x="285750" y="353591"/>
            <a:ext cx="4145975" cy="1384995"/>
          </a:xfrm>
          <a:prstGeom prst="rect">
            <a:avLst/>
          </a:prstGeom>
          <a:noFill/>
        </p:spPr>
        <p:txBody>
          <a:bodyPr wrap="square" rtlCol="0">
            <a:spAutoFit/>
          </a:bodyPr>
          <a:lstStyle/>
          <a:p>
            <a:pPr algn="just" fontAlgn="base"/>
            <a:r>
              <a:rPr lang="es-MX" sz="1200" b="0" i="0" dirty="0">
                <a:effectLst/>
                <a:latin typeface="Arial" panose="020B0604020202020204" pitchFamily="34" charset="0"/>
              </a:rPr>
              <a:t>Crespo y Castillo, juntamente con el alcalde pedáneo de Huamalíes José Rodríguez y el curaca Norberto Haro, fueron enjuiciados sumariamente y ajusticiados con pena de garrote, el </a:t>
            </a:r>
            <a:r>
              <a:rPr lang="es-MX" sz="1200" dirty="0">
                <a:latin typeface="Arial" panose="020B0604020202020204" pitchFamily="34" charset="0"/>
              </a:rPr>
              <a:t>14 de septiembre</a:t>
            </a:r>
            <a:r>
              <a:rPr lang="es-MX" sz="1200" b="0" i="0" dirty="0">
                <a:effectLst/>
                <a:latin typeface="Arial" panose="020B0604020202020204" pitchFamily="34" charset="0"/>
              </a:rPr>
              <a:t> de </a:t>
            </a:r>
            <a:r>
              <a:rPr lang="es-MX" sz="1200" dirty="0">
                <a:latin typeface="Arial" panose="020B0604020202020204" pitchFamily="34" charset="0"/>
              </a:rPr>
              <a:t>1812</a:t>
            </a:r>
            <a:r>
              <a:rPr lang="es-MX" sz="1200" b="0" i="0" dirty="0">
                <a:effectLst/>
                <a:latin typeface="Arial" panose="020B0604020202020204" pitchFamily="34" charset="0"/>
              </a:rPr>
              <a:t>, en la Plaza Mayor de Huánuco. Antes de morir Crespo y Castillo dijo a viva voz: «Muero yo, pero mil se levantarán para ahorcar a los tiranos. ¡Viva la libertad!</a:t>
            </a:r>
            <a:endParaRPr lang="es-MX" sz="1200" b="0" dirty="0">
              <a:effectLst/>
              <a:latin typeface="Roboto" panose="02000000000000000000" pitchFamily="2" charset="0"/>
            </a:endParaRPr>
          </a:p>
        </p:txBody>
      </p:sp>
      <p:pic>
        <p:nvPicPr>
          <p:cNvPr id="23" name="Imagen 22">
            <a:extLst>
              <a:ext uri="{FF2B5EF4-FFF2-40B4-BE49-F238E27FC236}">
                <a16:creationId xmlns:a16="http://schemas.microsoft.com/office/drawing/2014/main" id="{C646E825-0F73-4CFF-B040-107382E01B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84759" y="911503"/>
            <a:ext cx="1787641" cy="1787641"/>
          </a:xfrm>
          <a:prstGeom prst="rect">
            <a:avLst/>
          </a:prstGeom>
        </p:spPr>
      </p:pic>
      <p:sp>
        <p:nvSpPr>
          <p:cNvPr id="24" name="CuadroTexto 23">
            <a:extLst>
              <a:ext uri="{FF2B5EF4-FFF2-40B4-BE49-F238E27FC236}">
                <a16:creationId xmlns:a16="http://schemas.microsoft.com/office/drawing/2014/main" id="{BFD65794-192D-4989-8305-93FB8A5A8964}"/>
              </a:ext>
            </a:extLst>
          </p:cNvPr>
          <p:cNvSpPr txBox="1"/>
          <p:nvPr/>
        </p:nvSpPr>
        <p:spPr>
          <a:xfrm>
            <a:off x="245322" y="3572839"/>
            <a:ext cx="3207343" cy="307777"/>
          </a:xfrm>
          <a:prstGeom prst="rect">
            <a:avLst/>
          </a:prstGeom>
          <a:noFill/>
        </p:spPr>
        <p:txBody>
          <a:bodyPr wrap="square" rtlCol="0">
            <a:spAutoFit/>
          </a:bodyPr>
          <a:lstStyle/>
          <a:p>
            <a:r>
              <a:rPr lang="es-MX" sz="1400" b="1" dirty="0">
                <a:latin typeface="Swis721 Blk BT" panose="020B0904030502020204" pitchFamily="34" charset="0"/>
              </a:rPr>
              <a:t>ARCOPUNCO</a:t>
            </a:r>
            <a:endParaRPr lang="es-PE" sz="1400" b="1" dirty="0">
              <a:latin typeface="Swis721 Blk BT" panose="020B0904030502020204" pitchFamily="34" charset="0"/>
            </a:endParaRPr>
          </a:p>
        </p:txBody>
      </p:sp>
      <p:pic>
        <p:nvPicPr>
          <p:cNvPr id="3" name="Imagen 2">
            <a:extLst>
              <a:ext uri="{FF2B5EF4-FFF2-40B4-BE49-F238E27FC236}">
                <a16:creationId xmlns:a16="http://schemas.microsoft.com/office/drawing/2014/main" id="{45D8D212-3C6D-45FE-9F1E-16862220AF5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71544" y="3347579"/>
            <a:ext cx="3986706" cy="178764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Imagen 5">
            <a:extLst>
              <a:ext uri="{FF2B5EF4-FFF2-40B4-BE49-F238E27FC236}">
                <a16:creationId xmlns:a16="http://schemas.microsoft.com/office/drawing/2014/main" id="{07D5F6B5-26ED-42AD-A40E-005F447596E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41009" y="1755269"/>
            <a:ext cx="2411656" cy="1699142"/>
          </a:xfrm>
          <a:prstGeom prst="rect">
            <a:avLst/>
          </a:prstGeom>
        </p:spPr>
      </p:pic>
      <p:sp>
        <p:nvSpPr>
          <p:cNvPr id="7" name="CuadroTexto 6">
            <a:extLst>
              <a:ext uri="{FF2B5EF4-FFF2-40B4-BE49-F238E27FC236}">
                <a16:creationId xmlns:a16="http://schemas.microsoft.com/office/drawing/2014/main" id="{E6200CC2-E12A-4625-B1C1-8F357BB36C88}"/>
              </a:ext>
            </a:extLst>
          </p:cNvPr>
          <p:cNvSpPr txBox="1"/>
          <p:nvPr/>
        </p:nvSpPr>
        <p:spPr>
          <a:xfrm>
            <a:off x="285750" y="3908098"/>
            <a:ext cx="4145975" cy="1015663"/>
          </a:xfrm>
          <a:prstGeom prst="rect">
            <a:avLst/>
          </a:prstGeom>
          <a:noFill/>
        </p:spPr>
        <p:txBody>
          <a:bodyPr wrap="square" rtlCol="0">
            <a:spAutoFit/>
          </a:bodyPr>
          <a:lstStyle/>
          <a:p>
            <a:pPr algn="just"/>
            <a:r>
              <a:rPr lang="es-MX" sz="1200" dirty="0">
                <a:latin typeface="Arial" panose="020B0604020202020204" pitchFamily="34" charset="0"/>
                <a:cs typeface="Arial" panose="020B0604020202020204" pitchFamily="34" charset="0"/>
              </a:rPr>
              <a:t>Actualmente en </a:t>
            </a:r>
            <a:r>
              <a:rPr lang="es-MX" sz="1200" dirty="0" err="1">
                <a:latin typeface="Arial" panose="020B0604020202020204" pitchFamily="34" charset="0"/>
                <a:cs typeface="Arial" panose="020B0604020202020204" pitchFamily="34" charset="0"/>
              </a:rPr>
              <a:t>Arcopunco</a:t>
            </a:r>
            <a:r>
              <a:rPr lang="es-MX" sz="1200" dirty="0">
                <a:latin typeface="Arial" panose="020B0604020202020204" pitchFamily="34" charset="0"/>
                <a:cs typeface="Arial" panose="020B0604020202020204" pitchFamily="34" charset="0"/>
              </a:rPr>
              <a:t> se </a:t>
            </a:r>
            <a:r>
              <a:rPr lang="es-MX" sz="1200" b="0" i="0" dirty="0">
                <a:effectLst/>
                <a:latin typeface="Arial" panose="020B0604020202020204" pitchFamily="34" charset="0"/>
                <a:cs typeface="Arial" panose="020B0604020202020204" pitchFamily="34" charset="0"/>
              </a:rPr>
              <a:t>construyó una alameda con bancas, caseta informativa y  jardinería. Se han colocado estatuas de los líderes de la Revolución de Huánuco de 1812: como Juan José Crespo y Castillo, Marcos Duran Martel, Norberto Haro y José Rodríguez.</a:t>
            </a:r>
            <a:endParaRPr lang="es-PE" dirty="0">
              <a:latin typeface="Arial" panose="020B0604020202020204" pitchFamily="34" charset="0"/>
              <a:cs typeface="Arial" panose="020B0604020202020204" pitchFamily="34" charset="0"/>
            </a:endParaRPr>
          </a:p>
        </p:txBody>
      </p:sp>
      <p:pic>
        <p:nvPicPr>
          <p:cNvPr id="12" name="Imagen 11">
            <a:extLst>
              <a:ext uri="{FF2B5EF4-FFF2-40B4-BE49-F238E27FC236}">
                <a16:creationId xmlns:a16="http://schemas.microsoft.com/office/drawing/2014/main" id="{05ED9658-1CDA-4457-AF8F-0CEBD4A4F12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8498" y="4951243"/>
            <a:ext cx="1451821" cy="173858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6" name="Imagen 15">
            <a:extLst>
              <a:ext uri="{FF2B5EF4-FFF2-40B4-BE49-F238E27FC236}">
                <a16:creationId xmlns:a16="http://schemas.microsoft.com/office/drawing/2014/main" id="{C5B8BDBB-D0DA-4514-B403-76AF8BF68269}"/>
              </a:ext>
            </a:extLst>
          </p:cNvPr>
          <p:cNvPicPr>
            <a:picLocks noChangeAspect="1"/>
          </p:cNvPicPr>
          <p:nvPr/>
        </p:nvPicPr>
        <p:blipFill rotWithShape="1">
          <a:blip r:embed="rId8">
            <a:extLst>
              <a:ext uri="{28A0092B-C50C-407E-A947-70E740481C1C}">
                <a14:useLocalDpi xmlns:a14="http://schemas.microsoft.com/office/drawing/2010/main" val="0"/>
              </a:ext>
            </a:extLst>
          </a:blip>
          <a:srcRect b="10301"/>
          <a:stretch/>
        </p:blipFill>
        <p:spPr>
          <a:xfrm>
            <a:off x="2650249" y="4940444"/>
            <a:ext cx="1451821" cy="173858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cxnSp>
        <p:nvCxnSpPr>
          <p:cNvPr id="10" name="Conector recto 9">
            <a:extLst>
              <a:ext uri="{FF2B5EF4-FFF2-40B4-BE49-F238E27FC236}">
                <a16:creationId xmlns:a16="http://schemas.microsoft.com/office/drawing/2014/main" id="{A564FE63-DCFA-456C-B579-6C4A732B8168}"/>
              </a:ext>
            </a:extLst>
          </p:cNvPr>
          <p:cNvCxnSpPr/>
          <p:nvPr/>
        </p:nvCxnSpPr>
        <p:spPr>
          <a:xfrm>
            <a:off x="4572000" y="0"/>
            <a:ext cx="13794" cy="6891366"/>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3181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B5F7E30F-3F82-4734-BA7E-40ACF80AE02D}"/>
              </a:ext>
            </a:extLst>
          </p:cNvPr>
          <p:cNvSpPr/>
          <p:nvPr/>
        </p:nvSpPr>
        <p:spPr>
          <a:xfrm>
            <a:off x="0" y="0"/>
            <a:ext cx="4572000" cy="685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5" name="Rectángulo 4">
            <a:extLst>
              <a:ext uri="{FF2B5EF4-FFF2-40B4-BE49-F238E27FC236}">
                <a16:creationId xmlns:a16="http://schemas.microsoft.com/office/drawing/2014/main" id="{3E8DF8B6-4C64-482E-B86F-83F76050FDF4}"/>
              </a:ext>
            </a:extLst>
          </p:cNvPr>
          <p:cNvSpPr/>
          <p:nvPr/>
        </p:nvSpPr>
        <p:spPr>
          <a:xfrm>
            <a:off x="4572000" y="0"/>
            <a:ext cx="4572000" cy="685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pic>
        <p:nvPicPr>
          <p:cNvPr id="8" name="Imagen 7">
            <a:extLst>
              <a:ext uri="{FF2B5EF4-FFF2-40B4-BE49-F238E27FC236}">
                <a16:creationId xmlns:a16="http://schemas.microsoft.com/office/drawing/2014/main" id="{CB5622B0-CFAF-4B60-81ED-BEB3757053D2}"/>
              </a:ext>
            </a:extLst>
          </p:cNvPr>
          <p:cNvPicPr>
            <a:picLocks noChangeAspect="1"/>
          </p:cNvPicPr>
          <p:nvPr/>
        </p:nvPicPr>
        <p:blipFill>
          <a:blip r:embed="rId2"/>
          <a:stretch>
            <a:fillRect/>
          </a:stretch>
        </p:blipFill>
        <p:spPr>
          <a:xfrm>
            <a:off x="4553712" y="-2"/>
            <a:ext cx="4590288" cy="6858000"/>
          </a:xfrm>
          <a:prstGeom prst="rect">
            <a:avLst/>
          </a:prstGeom>
        </p:spPr>
      </p:pic>
      <p:pic>
        <p:nvPicPr>
          <p:cNvPr id="16" name="Imagen 15">
            <a:extLst>
              <a:ext uri="{FF2B5EF4-FFF2-40B4-BE49-F238E27FC236}">
                <a16:creationId xmlns:a16="http://schemas.microsoft.com/office/drawing/2014/main" id="{3D34A5C4-3C09-4234-8E4A-748171DDFF0C}"/>
              </a:ext>
            </a:extLst>
          </p:cNvPr>
          <p:cNvPicPr>
            <a:picLocks noChangeAspect="1"/>
          </p:cNvPicPr>
          <p:nvPr/>
        </p:nvPicPr>
        <p:blipFill>
          <a:blip r:embed="rId3">
            <a:alphaModFix amt="50000"/>
            <a:extLst>
              <a:ext uri="{28A0092B-C50C-407E-A947-70E740481C1C}">
                <a14:useLocalDpi xmlns:a14="http://schemas.microsoft.com/office/drawing/2010/main" val="0"/>
              </a:ext>
            </a:extLst>
          </a:blip>
          <a:stretch>
            <a:fillRect/>
          </a:stretch>
        </p:blipFill>
        <p:spPr>
          <a:xfrm>
            <a:off x="-6173" y="-1"/>
            <a:ext cx="4593104" cy="6858000"/>
          </a:xfrm>
          <a:prstGeom prst="rect">
            <a:avLst/>
          </a:prstGeom>
        </p:spPr>
      </p:pic>
      <p:sp>
        <p:nvSpPr>
          <p:cNvPr id="3" name="CuadroTexto 2">
            <a:extLst>
              <a:ext uri="{FF2B5EF4-FFF2-40B4-BE49-F238E27FC236}">
                <a16:creationId xmlns:a16="http://schemas.microsoft.com/office/drawing/2014/main" id="{2A6A4EB7-858A-43A8-8CBE-8D941167AA5F}"/>
              </a:ext>
            </a:extLst>
          </p:cNvPr>
          <p:cNvSpPr txBox="1"/>
          <p:nvPr/>
        </p:nvSpPr>
        <p:spPr>
          <a:xfrm>
            <a:off x="942535" y="249255"/>
            <a:ext cx="2689796" cy="307777"/>
          </a:xfrm>
          <a:prstGeom prst="rect">
            <a:avLst/>
          </a:prstGeom>
          <a:noFill/>
        </p:spPr>
        <p:txBody>
          <a:bodyPr wrap="square" rtlCol="0">
            <a:spAutoFit/>
          </a:bodyPr>
          <a:lstStyle/>
          <a:p>
            <a:pPr algn="ctr"/>
            <a:r>
              <a:rPr lang="es-MX" sz="1400" b="1" dirty="0">
                <a:latin typeface="Segoe UI Black" panose="020B0A02040204020203" pitchFamily="34" charset="0"/>
                <a:ea typeface="Segoe UI Black" panose="020B0A02040204020203" pitchFamily="34" charset="0"/>
              </a:rPr>
              <a:t>LA REBELION DE HUANUCO</a:t>
            </a:r>
            <a:endParaRPr lang="es-PE" sz="1400" b="1" dirty="0">
              <a:latin typeface="Segoe UI Black" panose="020B0A02040204020203" pitchFamily="34" charset="0"/>
              <a:ea typeface="Segoe UI Black" panose="020B0A02040204020203" pitchFamily="34" charset="0"/>
            </a:endParaRPr>
          </a:p>
        </p:txBody>
      </p:sp>
      <p:pic>
        <p:nvPicPr>
          <p:cNvPr id="12" name="Imagen 11">
            <a:extLst>
              <a:ext uri="{FF2B5EF4-FFF2-40B4-BE49-F238E27FC236}">
                <a16:creationId xmlns:a16="http://schemas.microsoft.com/office/drawing/2014/main" id="{D9C7654D-1393-4D5A-90EA-C0E27F65B5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982" y="3812174"/>
            <a:ext cx="2090455" cy="267376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CuadroTexto 5">
            <a:extLst>
              <a:ext uri="{FF2B5EF4-FFF2-40B4-BE49-F238E27FC236}">
                <a16:creationId xmlns:a16="http://schemas.microsoft.com/office/drawing/2014/main" id="{920FD5FC-0F65-4F43-B4FB-188C956BF910}"/>
              </a:ext>
            </a:extLst>
          </p:cNvPr>
          <p:cNvSpPr txBox="1"/>
          <p:nvPr/>
        </p:nvSpPr>
        <p:spPr>
          <a:xfrm>
            <a:off x="454982" y="661109"/>
            <a:ext cx="3632521" cy="3139321"/>
          </a:xfrm>
          <a:prstGeom prst="rect">
            <a:avLst/>
          </a:prstGeom>
          <a:noFill/>
        </p:spPr>
        <p:txBody>
          <a:bodyPr wrap="square" rtlCol="0">
            <a:spAutoFit/>
          </a:bodyPr>
          <a:lstStyle/>
          <a:p>
            <a:pPr algn="just"/>
            <a:r>
              <a:rPr lang="es-MX" sz="1100" b="0" i="0" dirty="0">
                <a:solidFill>
                  <a:srgbClr val="202122"/>
                </a:solidFill>
                <a:effectLst/>
                <a:latin typeface="Arial" panose="020B0604020202020204" pitchFamily="34" charset="0"/>
              </a:rPr>
              <a:t>La numerosa población indígena sufría por entonces la tiranía y los abusos del régimen virreinal. La población criolla también estalló en descontento cuando las autoridades virreinales decidieron suprimir la libertad de cultivos decretada hacía poco por las Cortes de Cádiz (enero de 1812).</a:t>
            </a:r>
          </a:p>
          <a:p>
            <a:pPr algn="just"/>
            <a:r>
              <a:rPr lang="es-MX" sz="1100" b="0" i="0" dirty="0">
                <a:solidFill>
                  <a:srgbClr val="202122"/>
                </a:solidFill>
                <a:effectLst/>
                <a:latin typeface="Arial" panose="020B0604020202020204" pitchFamily="34" charset="0"/>
              </a:rPr>
              <a:t>Crespo y Castillo organizó reuniones con los criollos de Huánuco afectados por la arbitraria política virreinal. Convencidos de que era necesario acabar con el “mal gobierno”, los criollos organizaron una rebelión y enviaron agentes a los pueblos vecinos para que anunciaran la llegada inminente de un “inca justiciero” o propusieran la expulsión de los "odiados españoles". Los indios de partidos de </a:t>
            </a:r>
            <a:r>
              <a:rPr lang="es-MX" sz="1100" b="0" i="0" dirty="0" err="1">
                <a:solidFill>
                  <a:srgbClr val="202122"/>
                </a:solidFill>
                <a:effectLst/>
                <a:latin typeface="Arial" panose="020B0604020202020204" pitchFamily="34" charset="0"/>
              </a:rPr>
              <a:t>Panatahuas</a:t>
            </a:r>
            <a:r>
              <a:rPr lang="es-MX" sz="1100" b="0" i="0" dirty="0">
                <a:solidFill>
                  <a:srgbClr val="202122"/>
                </a:solidFill>
                <a:effectLst/>
                <a:latin typeface="Arial" panose="020B0604020202020204" pitchFamily="34" charset="0"/>
              </a:rPr>
              <a:t>, Huamalíes, Huánuco y otras poblaciones vecinas, alentados por sus alcaldes, se sumaron en masa a la rebelión. Armados de palos, piedras, hondas y una sola escopeta, el </a:t>
            </a:r>
            <a:r>
              <a:rPr lang="es-MX" sz="1100" dirty="0">
                <a:latin typeface="Arial" panose="020B0604020202020204" pitchFamily="34" charset="0"/>
              </a:rPr>
              <a:t>23 de febrero</a:t>
            </a:r>
            <a:r>
              <a:rPr lang="es-MX" sz="1100" i="0" dirty="0">
                <a:effectLst/>
                <a:latin typeface="Arial" panose="020B0604020202020204" pitchFamily="34" charset="0"/>
              </a:rPr>
              <a:t> de </a:t>
            </a:r>
            <a:r>
              <a:rPr lang="es-MX" sz="1100" dirty="0">
                <a:latin typeface="Arial" panose="020B0604020202020204" pitchFamily="34" charset="0"/>
              </a:rPr>
              <a:t>1812</a:t>
            </a:r>
            <a:r>
              <a:rPr lang="es-MX" sz="1100" dirty="0">
                <a:solidFill>
                  <a:srgbClr val="3366CC"/>
                </a:solidFill>
                <a:latin typeface="Arial" panose="020B0604020202020204" pitchFamily="34" charset="0"/>
              </a:rPr>
              <a:t>.</a:t>
            </a:r>
            <a:endParaRPr lang="es-MX" sz="1100" b="0" i="0" dirty="0">
              <a:solidFill>
                <a:srgbClr val="333333"/>
              </a:solidFill>
              <a:effectLst/>
              <a:latin typeface="Montserrat" panose="00000500000000000000" pitchFamily="2" charset="0"/>
            </a:endParaRPr>
          </a:p>
        </p:txBody>
      </p:sp>
      <p:sp>
        <p:nvSpPr>
          <p:cNvPr id="15" name="CuadroTexto 14">
            <a:extLst>
              <a:ext uri="{FF2B5EF4-FFF2-40B4-BE49-F238E27FC236}">
                <a16:creationId xmlns:a16="http://schemas.microsoft.com/office/drawing/2014/main" id="{0A5CF62C-B97C-4388-8BD9-51CD318500A1}"/>
              </a:ext>
            </a:extLst>
          </p:cNvPr>
          <p:cNvSpPr txBox="1"/>
          <p:nvPr/>
        </p:nvSpPr>
        <p:spPr>
          <a:xfrm>
            <a:off x="4937758" y="656680"/>
            <a:ext cx="3840481" cy="2292935"/>
          </a:xfrm>
          <a:prstGeom prst="rect">
            <a:avLst/>
          </a:prstGeom>
          <a:noFill/>
        </p:spPr>
        <p:txBody>
          <a:bodyPr wrap="square" rtlCol="0">
            <a:spAutoFit/>
          </a:bodyPr>
          <a:lstStyle/>
          <a:p>
            <a:pPr algn="just"/>
            <a:r>
              <a:rPr lang="es-MX" sz="1100" b="0" i="0" dirty="0">
                <a:solidFill>
                  <a:srgbClr val="333333"/>
                </a:solidFill>
                <a:effectLst/>
                <a:latin typeface="Arial" panose="020B0604020202020204" pitchFamily="34" charset="0"/>
                <a:cs typeface="Arial" panose="020B0604020202020204" pitchFamily="34" charset="0"/>
              </a:rPr>
              <a:t>Juan José Crespo y Castillo representó el sentimiento de descontento tanto de criollos como de indígenas frente a las medidas tributarias y de control fiscal dictadas por el gobierno virreinal. Con apoyo masivo de indígenas  de </a:t>
            </a:r>
            <a:r>
              <a:rPr lang="es-MX" sz="1100" b="0" i="0" dirty="0" err="1">
                <a:solidFill>
                  <a:srgbClr val="333333"/>
                </a:solidFill>
                <a:effectLst/>
                <a:latin typeface="Arial" panose="020B0604020202020204" pitchFamily="34" charset="0"/>
                <a:cs typeface="Arial" panose="020B0604020202020204" pitchFamily="34" charset="0"/>
              </a:rPr>
              <a:t>Panatahuas</a:t>
            </a:r>
            <a:r>
              <a:rPr lang="es-MX" sz="1100" b="0" i="0" dirty="0">
                <a:solidFill>
                  <a:srgbClr val="333333"/>
                </a:solidFill>
                <a:effectLst/>
                <a:latin typeface="Arial" panose="020B0604020202020204" pitchFamily="34" charset="0"/>
                <a:cs typeface="Arial" panose="020B0604020202020204" pitchFamily="34" charset="0"/>
              </a:rPr>
              <a:t>, Huamalíes, Huánuco y otras poblaciones, y con la adhesión de sectores criollos, el movimiento de protesta tomó control de la ciudad de Huánuco el 22 de febrero de 1812, siendo elegido algunos días después Crespo y Castillo como jefe político y militar. Un mes después, el Virrey Abascal decidió contrarrestar el movimiento insurgente y envió a José Gonzales de Prada, Intendente de Tarma, con hombres que pudieran hacer frente a las huestes de los rebeldes huanuqueños.</a:t>
            </a:r>
            <a:endParaRPr lang="es-PE" sz="1100" dirty="0">
              <a:latin typeface="Arial" panose="020B0604020202020204" pitchFamily="34" charset="0"/>
              <a:cs typeface="Arial" panose="020B0604020202020204" pitchFamily="34" charset="0"/>
            </a:endParaRPr>
          </a:p>
        </p:txBody>
      </p:sp>
      <p:sp>
        <p:nvSpPr>
          <p:cNvPr id="13" name="CuadroTexto 12">
            <a:extLst>
              <a:ext uri="{FF2B5EF4-FFF2-40B4-BE49-F238E27FC236}">
                <a16:creationId xmlns:a16="http://schemas.microsoft.com/office/drawing/2014/main" id="{D91F8AAB-77CD-4BD7-A6EB-C0461F6A5B7D}"/>
              </a:ext>
            </a:extLst>
          </p:cNvPr>
          <p:cNvSpPr txBox="1"/>
          <p:nvPr/>
        </p:nvSpPr>
        <p:spPr>
          <a:xfrm>
            <a:off x="2676109" y="3812174"/>
            <a:ext cx="1702190" cy="2916183"/>
          </a:xfrm>
          <a:prstGeom prst="rect">
            <a:avLst/>
          </a:prstGeom>
          <a:noFill/>
        </p:spPr>
        <p:txBody>
          <a:bodyPr wrap="square" rtlCol="0">
            <a:spAutoFit/>
          </a:bodyPr>
          <a:lstStyle/>
          <a:p>
            <a:pPr algn="just"/>
            <a:r>
              <a:rPr lang="es-MX" sz="1050" b="1" i="0" dirty="0">
                <a:effectLst/>
                <a:latin typeface="Segoe UI Black" panose="020B0A02040204020203" pitchFamily="34" charset="0"/>
                <a:ea typeface="Segoe UI Black" panose="020B0A02040204020203" pitchFamily="34" charset="0"/>
              </a:rPr>
              <a:t>JUAN JOSÉ CRESPO Y CASTILLO  </a:t>
            </a:r>
          </a:p>
          <a:p>
            <a:pPr algn="just"/>
            <a:r>
              <a:rPr lang="es-MX" sz="800" b="0" i="0" dirty="0">
                <a:solidFill>
                  <a:srgbClr val="202122"/>
                </a:solidFill>
                <a:effectLst/>
                <a:latin typeface="Arial" panose="020B0604020202020204" pitchFamily="34" charset="0"/>
              </a:rPr>
              <a:t>Natural de </a:t>
            </a:r>
            <a:r>
              <a:rPr lang="es-MX" sz="800" dirty="0">
                <a:latin typeface="Arial" panose="020B0604020202020204" pitchFamily="34" charset="0"/>
              </a:rPr>
              <a:t>Huánuco</a:t>
            </a:r>
            <a:r>
              <a:rPr lang="es-MX" sz="800" b="0" i="0" dirty="0">
                <a:solidFill>
                  <a:srgbClr val="202122"/>
                </a:solidFill>
                <a:effectLst/>
                <a:latin typeface="Arial" panose="020B0604020202020204" pitchFamily="34" charset="0"/>
              </a:rPr>
              <a:t> ciudad de la sierra central del Perú, al igual que muchos criollos de provincias desde muy joven se dedicó a los labores agrícolas. También estuvo empeñado en la búsqueda de minas y tesoros antiguos. Llegó a ser un propietario muy acaudalado, dueño de casas y explotaciones mineras</a:t>
            </a:r>
          </a:p>
          <a:p>
            <a:pPr algn="just"/>
            <a:r>
              <a:rPr lang="es-MX" sz="800" b="0" i="0" dirty="0">
                <a:effectLst/>
                <a:latin typeface="Arial" panose="020B0604020202020204" pitchFamily="34" charset="0"/>
              </a:rPr>
              <a:t>Llegó a ser nombrado </a:t>
            </a:r>
            <a:r>
              <a:rPr lang="es-MX" sz="800" dirty="0">
                <a:latin typeface="Arial" panose="020B0604020202020204" pitchFamily="34" charset="0"/>
              </a:rPr>
              <a:t>regidor</a:t>
            </a:r>
            <a:r>
              <a:rPr lang="es-MX" sz="800" b="0" i="0" dirty="0">
                <a:effectLst/>
                <a:latin typeface="Arial" panose="020B0604020202020204" pitchFamily="34" charset="0"/>
              </a:rPr>
              <a:t>, posiblemente a inicios del </a:t>
            </a:r>
            <a:r>
              <a:rPr lang="es-MX" sz="800" dirty="0">
                <a:latin typeface="Arial" panose="020B0604020202020204" pitchFamily="34" charset="0"/>
              </a:rPr>
              <a:t>siglo XIX</a:t>
            </a:r>
            <a:r>
              <a:rPr lang="es-MX" sz="800" b="0" i="0" dirty="0">
                <a:effectLst/>
                <a:latin typeface="Arial" panose="020B0604020202020204" pitchFamily="34" charset="0"/>
              </a:rPr>
              <a:t>. </a:t>
            </a:r>
            <a:r>
              <a:rPr lang="es-MX" sz="800" b="0" i="0" dirty="0">
                <a:solidFill>
                  <a:srgbClr val="202122"/>
                </a:solidFill>
                <a:effectLst/>
                <a:latin typeface="Arial" panose="020B0604020202020204" pitchFamily="34" charset="0"/>
              </a:rPr>
              <a:t>Luego fue nombrado síndico procurador. Era pues un personaje respetado y de gran ascendiente en Huánuco, al momento de estallar la revolución de 1812.</a:t>
            </a:r>
            <a:endParaRPr lang="es-MX" sz="800" b="1" dirty="0">
              <a:latin typeface="Segoe UI Black" panose="020B0A02040204020203" pitchFamily="34" charset="0"/>
              <a:ea typeface="Segoe UI Black" panose="020B0A02040204020203" pitchFamily="34" charset="0"/>
            </a:endParaRPr>
          </a:p>
          <a:p>
            <a:pPr algn="just"/>
            <a:r>
              <a:rPr lang="es-MX" sz="1050" b="1" i="0" dirty="0">
                <a:effectLst/>
                <a:latin typeface="Segoe UI Black" panose="020B0A02040204020203" pitchFamily="34" charset="0"/>
                <a:ea typeface="Segoe UI Black" panose="020B0A02040204020203" pitchFamily="34" charset="0"/>
              </a:rPr>
              <a:t>                                </a:t>
            </a:r>
            <a:endParaRPr lang="es-PE" sz="900" dirty="0"/>
          </a:p>
        </p:txBody>
      </p:sp>
      <p:pic>
        <p:nvPicPr>
          <p:cNvPr id="20" name="Imagen 19">
            <a:extLst>
              <a:ext uri="{FF2B5EF4-FFF2-40B4-BE49-F238E27FC236}">
                <a16:creationId xmlns:a16="http://schemas.microsoft.com/office/drawing/2014/main" id="{4407E681-FF29-48AB-A40A-B3516A6E0A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73980" y="3080041"/>
            <a:ext cx="2997902" cy="199860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2" name="CuadroTexto 21">
            <a:extLst>
              <a:ext uri="{FF2B5EF4-FFF2-40B4-BE49-F238E27FC236}">
                <a16:creationId xmlns:a16="http://schemas.microsoft.com/office/drawing/2014/main" id="{31DB9AC8-5760-4208-8676-107933DDA556}"/>
              </a:ext>
            </a:extLst>
          </p:cNvPr>
          <p:cNvSpPr txBox="1"/>
          <p:nvPr/>
        </p:nvSpPr>
        <p:spPr>
          <a:xfrm>
            <a:off x="4937758" y="249255"/>
            <a:ext cx="3703457" cy="276999"/>
          </a:xfrm>
          <a:prstGeom prst="rect">
            <a:avLst/>
          </a:prstGeom>
          <a:noFill/>
        </p:spPr>
        <p:txBody>
          <a:bodyPr wrap="square" rtlCol="0">
            <a:spAutoFit/>
          </a:bodyPr>
          <a:lstStyle/>
          <a:p>
            <a:r>
              <a:rPr lang="es-MX" sz="1200" b="1" dirty="0">
                <a:latin typeface="Segoe UI Black" panose="020B0A02040204020203" pitchFamily="34" charset="0"/>
                <a:ea typeface="Segoe UI Black" panose="020B0A02040204020203" pitchFamily="34" charset="0"/>
              </a:rPr>
              <a:t>DESARROLLO DE LA BATALLA DE ARCOPUNCO</a:t>
            </a:r>
            <a:endParaRPr lang="es-PE" sz="1200" b="1" dirty="0">
              <a:latin typeface="Segoe UI Black" panose="020B0A02040204020203" pitchFamily="34" charset="0"/>
              <a:ea typeface="Segoe UI Black" panose="020B0A02040204020203" pitchFamily="34" charset="0"/>
            </a:endParaRPr>
          </a:p>
        </p:txBody>
      </p:sp>
      <p:sp>
        <p:nvSpPr>
          <p:cNvPr id="2" name="CuadroTexto 1">
            <a:extLst>
              <a:ext uri="{FF2B5EF4-FFF2-40B4-BE49-F238E27FC236}">
                <a16:creationId xmlns:a16="http://schemas.microsoft.com/office/drawing/2014/main" id="{C8157A2B-2667-449D-8025-AF84BFA684BB}"/>
              </a:ext>
            </a:extLst>
          </p:cNvPr>
          <p:cNvSpPr txBox="1"/>
          <p:nvPr/>
        </p:nvSpPr>
        <p:spPr>
          <a:xfrm>
            <a:off x="4937758" y="5245045"/>
            <a:ext cx="3840481" cy="1446550"/>
          </a:xfrm>
          <a:prstGeom prst="rect">
            <a:avLst/>
          </a:prstGeom>
          <a:noFill/>
        </p:spPr>
        <p:txBody>
          <a:bodyPr wrap="square" rtlCol="0">
            <a:spAutoFit/>
          </a:bodyPr>
          <a:lstStyle/>
          <a:p>
            <a:pPr algn="just"/>
            <a:r>
              <a:rPr lang="es-MX" sz="1100" b="0" i="0" dirty="0">
                <a:solidFill>
                  <a:srgbClr val="333333"/>
                </a:solidFill>
                <a:effectLst/>
                <a:latin typeface="Montserrat" panose="00000500000000000000" pitchFamily="2" charset="0"/>
              </a:rPr>
              <a:t>Tras perder la batalla de Puente de Ambo, en marzo de 1812, frente a las tropas realistas, habiéndose causado la muerte de cientos de indígenas rebeldes, Crespo y Castillo, juntamente con el alcalde de Huamalíes José Rodríguez y el curaca Norberto Haro, fueron enjuiciados y ajusticiados en Huánuco con pena de garrote, en setiembre de 1814.</a:t>
            </a:r>
            <a:endParaRPr lang="es-PE" sz="1100" dirty="0"/>
          </a:p>
        </p:txBody>
      </p:sp>
      <p:pic>
        <p:nvPicPr>
          <p:cNvPr id="7" name="Imagen 6">
            <a:extLst>
              <a:ext uri="{FF2B5EF4-FFF2-40B4-BE49-F238E27FC236}">
                <a16:creationId xmlns:a16="http://schemas.microsoft.com/office/drawing/2014/main" id="{7FE64E42-D99D-4AA3-82C6-1C4A8041C7F4}"/>
              </a:ext>
            </a:extLst>
          </p:cNvPr>
          <p:cNvPicPr>
            <a:picLocks noChangeAspect="1"/>
          </p:cNvPicPr>
          <p:nvPr/>
        </p:nvPicPr>
        <p:blipFill>
          <a:blip r:embed="rId6"/>
          <a:stretch>
            <a:fillRect/>
          </a:stretch>
        </p:blipFill>
        <p:spPr>
          <a:xfrm>
            <a:off x="4523789" y="-1"/>
            <a:ext cx="97151" cy="6909955"/>
          </a:xfrm>
          <a:prstGeom prst="rect">
            <a:avLst/>
          </a:prstGeom>
        </p:spPr>
      </p:pic>
    </p:spTree>
    <p:extLst>
      <p:ext uri="{BB962C8B-B14F-4D97-AF65-F5344CB8AC3E}">
        <p14:creationId xmlns:p14="http://schemas.microsoft.com/office/powerpoint/2010/main" val="2788294405"/>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452</TotalTime>
  <Words>665</Words>
  <Application>Microsoft Office PowerPoint</Application>
  <PresentationFormat>Carta (216 x 279 mm)</PresentationFormat>
  <Paragraphs>17</Paragraphs>
  <Slides>2</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vt:i4>
      </vt:variant>
    </vt:vector>
  </HeadingPairs>
  <TitlesOfParts>
    <vt:vector size="10" baseType="lpstr">
      <vt:lpstr>Arial</vt:lpstr>
      <vt:lpstr>Calibri</vt:lpstr>
      <vt:lpstr>Calibri Light</vt:lpstr>
      <vt:lpstr>Montserrat</vt:lpstr>
      <vt:lpstr>Roboto</vt:lpstr>
      <vt:lpstr>Segoe UI Black</vt:lpstr>
      <vt:lpstr>Swis721 Blk BT</vt:lpstr>
      <vt:lpstr>Tema de Office</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Dell</dc:creator>
  <cp:lastModifiedBy>Dell</cp:lastModifiedBy>
  <cp:revision>26</cp:revision>
  <dcterms:created xsi:type="dcterms:W3CDTF">2023-05-11T15:45:47Z</dcterms:created>
  <dcterms:modified xsi:type="dcterms:W3CDTF">2023-05-19T19:06:49Z</dcterms:modified>
</cp:coreProperties>
</file>

<file path=docProps/thumbnail.jpeg>
</file>